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media/image1.jpeg" ContentType="image/jpeg"/>
  <Override PartName="/ppt/media/image2.jpeg" ContentType="image/jpeg"/>
  <Override PartName="/ppt/media/image8.png" ContentType="image/png"/>
  <Override PartName="/ppt/media/image3.jpeg" ContentType="image/jpeg"/>
  <Override PartName="/ppt/media/image5.png" ContentType="image/png"/>
  <Override PartName="/ppt/media/image4.jpeg" ContentType="image/jpe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4"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2"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4"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5"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fr-FR" sz="3200" spc="-1" strike="noStrike">
              <a:latin typeface="Arial"/>
            </a:endParaRPr>
          </a:p>
        </p:txBody>
      </p:sp>
      <p:sp>
        <p:nvSpPr>
          <p:cNvPr id="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2920" cy="1106352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1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fr-FR"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2"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2920" cy="2386440"/>
          </a:xfrm>
          <a:prstGeom prst="rect">
            <a:avLst/>
          </a:prstGeom>
          <a:noFill/>
          <a:ln w="0">
            <a:noFill/>
          </a:ln>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1"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800" spc="-1" strike="noStrike">
                <a:latin typeface="Arial"/>
              </a:rPr>
              <a:t>Cliquez pour éditer le format du plan de texte</a:t>
            </a:r>
            <a:endParaRPr b="0" lang="fr-FR" sz="1800" spc="-1" strike="noStrike">
              <a:latin typeface="Arial"/>
            </a:endParaRPr>
          </a:p>
          <a:p>
            <a:pPr lvl="1" marL="864000" indent="-324000">
              <a:spcBef>
                <a:spcPts val="1134"/>
              </a:spcBef>
              <a:buClr>
                <a:srgbClr val="000000"/>
              </a:buClr>
              <a:buSzPct val="75000"/>
              <a:buFont typeface="Symbol" charset="2"/>
              <a:buChar char=""/>
            </a:pPr>
            <a:r>
              <a:rPr b="0" lang="fr-FR" sz="1800" spc="-1" strike="noStrike">
                <a:latin typeface="Arial"/>
              </a:rPr>
              <a:t>Second niveau de plan</a:t>
            </a:r>
            <a:endParaRPr b="0" lang="fr-FR" sz="1800" spc="-1" strike="noStrike">
              <a:latin typeface="Arial"/>
            </a:endParaRPr>
          </a:p>
          <a:p>
            <a:pPr lvl="2" marL="1296000" indent="-288000">
              <a:spcBef>
                <a:spcPts val="850"/>
              </a:spcBef>
              <a:buClr>
                <a:srgbClr val="000000"/>
              </a:buClr>
              <a:buSzPct val="45000"/>
              <a:buFont typeface="Wingdings" charset="2"/>
              <a:buChar char=""/>
            </a:pPr>
            <a:r>
              <a:rPr b="0" lang="fr-FR" sz="1800" spc="-1" strike="noStrike">
                <a:latin typeface="Arial"/>
              </a:rPr>
              <a:t>Troisième niveau de plan</a:t>
            </a:r>
            <a:endParaRPr b="0" lang="fr-FR" sz="1800" spc="-1" strike="noStrike">
              <a:latin typeface="Arial"/>
            </a:endParaRPr>
          </a:p>
          <a:p>
            <a:pPr lvl="3" marL="1728000" indent="-216000">
              <a:spcBef>
                <a:spcPts val="567"/>
              </a:spcBef>
              <a:buClr>
                <a:srgbClr val="000000"/>
              </a:buClr>
              <a:buSzPct val="75000"/>
              <a:buFont typeface="Symbol" charset="2"/>
              <a:buChar char=""/>
            </a:pPr>
            <a:r>
              <a:rPr b="0" lang="fr-FR" sz="1800" spc="-1" strike="noStrike">
                <a:latin typeface="Arial"/>
              </a:rPr>
              <a:t>Quatrième niveau de plan</a:t>
            </a:r>
            <a:endParaRPr b="0" lang="fr-FR" sz="1800" spc="-1" strike="noStrike">
              <a:latin typeface="Arial"/>
            </a:endParaRPr>
          </a:p>
          <a:p>
            <a:pPr lvl="4" marL="2160000" indent="-216000">
              <a:spcBef>
                <a:spcPts val="283"/>
              </a:spcBef>
              <a:buClr>
                <a:srgbClr val="000000"/>
              </a:buClr>
              <a:buSzPct val="45000"/>
              <a:buFont typeface="Wingdings" charset="2"/>
              <a:buChar char=""/>
            </a:pPr>
            <a:r>
              <a:rPr b="0" lang="fr-FR" sz="1800" spc="-1" strike="noStrike">
                <a:latin typeface="Arial"/>
              </a:rPr>
              <a:t>Cinquième niveau de plan</a:t>
            </a:r>
            <a:endParaRPr b="0" lang="fr-FR" sz="1800" spc="-1" strike="noStrike">
              <a:latin typeface="Arial"/>
            </a:endParaRPr>
          </a:p>
          <a:p>
            <a:pPr lvl="5" marL="2592000" indent="-216000">
              <a:spcBef>
                <a:spcPts val="283"/>
              </a:spcBef>
              <a:buClr>
                <a:srgbClr val="000000"/>
              </a:buClr>
              <a:buSzPct val="45000"/>
              <a:buFont typeface="Wingdings" charset="2"/>
              <a:buChar char=""/>
            </a:pPr>
            <a:r>
              <a:rPr b="0" lang="fr-FR" sz="1800" spc="-1" strike="noStrike">
                <a:latin typeface="Arial"/>
              </a:rPr>
              <a:t>Sixième niveau de plan</a:t>
            </a:r>
            <a:endParaRPr b="0" lang="fr-FR" sz="1800" spc="-1" strike="noStrike">
              <a:latin typeface="Arial"/>
            </a:endParaRPr>
          </a:p>
          <a:p>
            <a:pPr lvl="6" marL="3024000" indent="-216000">
              <a:spcBef>
                <a:spcPts val="283"/>
              </a:spcBef>
              <a:buClr>
                <a:srgbClr val="000000"/>
              </a:buClr>
              <a:buSzPct val="45000"/>
              <a:buFont typeface="Wingdings" charset="2"/>
              <a:buChar char=""/>
            </a:pPr>
            <a:r>
              <a:rPr b="0" lang="fr-FR" sz="1800" spc="-1" strike="noStrike">
                <a:latin typeface="Arial"/>
              </a:rPr>
              <a:t>Septième niveau de plan</a:t>
            </a:r>
            <a:endParaRPr b="0" lang="fr-F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 name="ZoneTexte 2"/>
          <p:cNvSpPr/>
          <p:nvPr/>
        </p:nvSpPr>
        <p:spPr>
          <a:xfrm>
            <a:off x="335520" y="6164640"/>
            <a:ext cx="609660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ffff"/>
                </a:solidFill>
                <a:latin typeface="Aptos"/>
                <a:ea typeface="DejaVu Sans"/>
              </a:rPr>
              <a:t>Année universitaire 2023-2024</a:t>
            </a:r>
            <a:endParaRPr b="0" lang="fr-FR" sz="1800" spc="-1" strike="noStrike">
              <a:latin typeface="Arial"/>
            </a:endParaRPr>
          </a:p>
        </p:txBody>
      </p:sp>
      <p:sp>
        <p:nvSpPr>
          <p:cNvPr id="39" name="ZoneTexte 3"/>
          <p:cNvSpPr/>
          <p:nvPr/>
        </p:nvSpPr>
        <p:spPr>
          <a:xfrm>
            <a:off x="9984600" y="5949360"/>
            <a:ext cx="2303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ffff"/>
                </a:solidFill>
                <a:latin typeface="Aptos"/>
                <a:ea typeface="DejaVu Sans"/>
              </a:rPr>
              <a:t>Lorenzo  BARBEY</a:t>
            </a:r>
            <a:endParaRPr b="0" lang="fr-FR" sz="1800" spc="-1" strike="noStrike">
              <a:latin typeface="Arial"/>
            </a:endParaRPr>
          </a:p>
          <a:p>
            <a:pPr>
              <a:lnSpc>
                <a:spcPct val="100000"/>
              </a:lnSpc>
            </a:pPr>
            <a:r>
              <a:rPr b="0" lang="fr-FR" sz="1800" spc="-1" strike="noStrike">
                <a:solidFill>
                  <a:srgbClr val="ffffff"/>
                </a:solidFill>
                <a:latin typeface="Aptos"/>
                <a:ea typeface="DejaVu Sans"/>
              </a:rPr>
              <a:t>Axel          FEVEZ</a:t>
            </a:r>
            <a:endParaRPr b="0" lang="fr-FR" sz="1800" spc="-1" strike="noStrike">
              <a:latin typeface="Arial"/>
            </a:endParaRPr>
          </a:p>
        </p:txBody>
      </p:sp>
      <p:sp>
        <p:nvSpPr>
          <p:cNvPr id="40" name="ZoneTexte 4"/>
          <p:cNvSpPr/>
          <p:nvPr/>
        </p:nvSpPr>
        <p:spPr>
          <a:xfrm>
            <a:off x="5087880" y="908640"/>
            <a:ext cx="6695640" cy="2283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4800" spc="-1" strike="noStrike">
                <a:solidFill>
                  <a:srgbClr val="ffffff"/>
                </a:solidFill>
                <a:latin typeface="Aptos"/>
                <a:ea typeface="DejaVu Sans"/>
              </a:rPr>
              <a:t>Intelligence Artificielle </a:t>
            </a:r>
            <a:br/>
            <a:r>
              <a:rPr b="1" lang="fr-FR" sz="4800" spc="-1" strike="noStrike">
                <a:solidFill>
                  <a:srgbClr val="ffffff"/>
                </a:solidFill>
                <a:latin typeface="Aptos"/>
                <a:ea typeface="DejaVu Sans"/>
              </a:rPr>
              <a:t>Projet AI SPOTTER</a:t>
            </a:r>
            <a:endParaRPr b="0" lang="fr-FR" sz="4800" spc="-1" strike="noStrike">
              <a:latin typeface="Arial"/>
            </a:endParaRPr>
          </a:p>
        </p:txBody>
      </p:sp>
      <p:sp>
        <p:nvSpPr>
          <p:cNvPr id="41" name="ZoneTexte 8"/>
          <p:cNvSpPr/>
          <p:nvPr/>
        </p:nvSpPr>
        <p:spPr>
          <a:xfrm>
            <a:off x="5296680" y="3236400"/>
            <a:ext cx="648684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2000" spc="-1" strike="noStrike">
                <a:solidFill>
                  <a:srgbClr val="ffffff"/>
                </a:solidFill>
                <a:latin typeface="Aptos"/>
                <a:ea typeface="DejaVu Sans"/>
              </a:rPr>
              <a:t>Étude des outils permettant l’analyse et la création d’un détecteur de textes générés par IA et utilisation des RCR et du ML pour répondre à une partie de la problématique.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 name=""/>
          <p:cNvSpPr/>
          <p:nvPr/>
        </p:nvSpPr>
        <p:spPr>
          <a:xfrm>
            <a:off x="720000" y="504000"/>
            <a:ext cx="10799640" cy="6202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3500" spc="-1" strike="noStrike">
                <a:solidFill>
                  <a:srgbClr val="ffffff"/>
                </a:solidFill>
                <a:latin typeface="Aptos Display"/>
                <a:ea typeface="DejaVu Sans"/>
              </a:rPr>
              <a:t>L’analyse distributionnelle comme outil de développement du plongement lexical</a:t>
            </a:r>
            <a:endParaRPr b="0" lang="fr-FR" sz="3500" spc="-1" strike="noStrike">
              <a:solidFill>
                <a:srgbClr val="ffffff"/>
              </a:solidFill>
              <a:latin typeface="Arial"/>
            </a:endParaRPr>
          </a:p>
        </p:txBody>
      </p:sp>
      <p:pic>
        <p:nvPicPr>
          <p:cNvPr id="43" name="" descr=""/>
          <p:cNvPicPr/>
          <p:nvPr/>
        </p:nvPicPr>
        <p:blipFill>
          <a:blip r:embed="rId2"/>
          <a:stretch/>
        </p:blipFill>
        <p:spPr>
          <a:xfrm>
            <a:off x="2101320" y="1899000"/>
            <a:ext cx="7798320" cy="44726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4" name=""/>
          <p:cNvSpPr/>
          <p:nvPr/>
        </p:nvSpPr>
        <p:spPr>
          <a:xfrm>
            <a:off x="7200000" y="1168560"/>
            <a:ext cx="4139280" cy="5130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ffffff"/>
                </a:solidFill>
                <a:latin typeface="Aptos"/>
                <a:ea typeface="DejaVu Sans"/>
              </a:rPr>
              <a:t>Graphe de connaissances du langage présenté dans le rapport.</a:t>
            </a:r>
            <a:endParaRPr b="0" lang="fr-FR" sz="1800" spc="-1" strike="noStrike">
              <a:solidFill>
                <a:srgbClr val="ffffff"/>
              </a:solidFill>
              <a:latin typeface="Arial"/>
            </a:endParaRPr>
          </a:p>
          <a:p>
            <a:pPr>
              <a:lnSpc>
                <a:spcPct val="100000"/>
              </a:lnSpc>
            </a:pPr>
            <a:endParaRPr b="0" lang="fr-FR" sz="1800" spc="-1" strike="noStrike">
              <a:solidFill>
                <a:srgbClr val="ffffff"/>
              </a:solidFill>
              <a:latin typeface="Arial"/>
            </a:endParaRPr>
          </a:p>
          <a:p>
            <a:pPr>
              <a:lnSpc>
                <a:spcPct val="100000"/>
              </a:lnSpc>
            </a:pPr>
            <a:endParaRPr b="0" lang="fr-FR" sz="1800" spc="-1" strike="noStrike">
              <a:solidFill>
                <a:srgbClr val="ffffff"/>
              </a:solidFill>
              <a:latin typeface="Arial"/>
            </a:endParaRPr>
          </a:p>
          <a:p>
            <a:pPr>
              <a:lnSpc>
                <a:spcPct val="100000"/>
              </a:lnSpc>
            </a:pPr>
            <a:r>
              <a:rPr b="0" lang="fr-FR" sz="1800" spc="-1" strike="noStrike">
                <a:solidFill>
                  <a:srgbClr val="ffffff"/>
                </a:solidFill>
                <a:latin typeface="Aptos"/>
                <a:ea typeface="DejaVu Sans"/>
              </a:rPr>
              <a:t>Comme on peut le voir, on peut représenter notre langage de façon visuel afin de permettre de mieux analyser et comprendre notre problématique.</a:t>
            </a:r>
            <a:endParaRPr b="0" lang="fr-FR" sz="1800" spc="-1" strike="noStrike">
              <a:solidFill>
                <a:srgbClr val="ffffff"/>
              </a:solidFill>
              <a:latin typeface="Arial"/>
            </a:endParaRPr>
          </a:p>
          <a:p>
            <a:pPr>
              <a:lnSpc>
                <a:spcPct val="100000"/>
              </a:lnSpc>
            </a:pPr>
            <a:endParaRPr b="0" lang="fr-FR" sz="1800" spc="-1" strike="noStrike">
              <a:solidFill>
                <a:srgbClr val="ffffff"/>
              </a:solidFill>
              <a:latin typeface="Arial"/>
            </a:endParaRPr>
          </a:p>
          <a:p>
            <a:pPr>
              <a:lnSpc>
                <a:spcPct val="100000"/>
              </a:lnSpc>
            </a:pPr>
            <a:endParaRPr b="0" lang="fr-FR" sz="1800" spc="-1" strike="noStrike">
              <a:solidFill>
                <a:srgbClr val="ffffff"/>
              </a:solidFill>
              <a:latin typeface="Arial"/>
            </a:endParaRPr>
          </a:p>
          <a:p>
            <a:pPr>
              <a:lnSpc>
                <a:spcPct val="100000"/>
              </a:lnSpc>
            </a:pPr>
            <a:r>
              <a:rPr b="0" lang="fr-FR" sz="1800" spc="-1" strike="noStrike">
                <a:solidFill>
                  <a:srgbClr val="ffffff"/>
                </a:solidFill>
                <a:latin typeface="Aptos"/>
                <a:ea typeface="DejaVu Sans"/>
              </a:rPr>
              <a:t>De manière similaire, il existe d’autres écritures et représentations différentes qui permettent d’être plus ou moins précis, d’être plus ou moins rigoureux (notamment sur le plan mathématique et logique par exemple)</a:t>
            </a:r>
            <a:endParaRPr b="0" lang="fr-FR" sz="1800" spc="-1" strike="noStrike">
              <a:solidFill>
                <a:srgbClr val="ffffff"/>
              </a:solidFill>
              <a:latin typeface="Arial"/>
            </a:endParaRPr>
          </a:p>
        </p:txBody>
      </p:sp>
      <p:sp>
        <p:nvSpPr>
          <p:cNvPr id="45" name=""/>
          <p:cNvSpPr/>
          <p:nvPr/>
        </p:nvSpPr>
        <p:spPr>
          <a:xfrm>
            <a:off x="900000" y="364320"/>
            <a:ext cx="9899280" cy="354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3500" spc="-1" strike="noStrike">
                <a:solidFill>
                  <a:srgbClr val="ffffff"/>
                </a:solidFill>
                <a:latin typeface="Aptos"/>
                <a:ea typeface="DejaVu Sans"/>
              </a:rPr>
              <a:t>Représentation des connaissances</a:t>
            </a:r>
            <a:endParaRPr b="0" lang="fr-FR" sz="3500" spc="-1" strike="noStrike">
              <a:solidFill>
                <a:srgbClr val="ffffff"/>
              </a:solidFill>
              <a:latin typeface="Arial"/>
            </a:endParaRPr>
          </a:p>
        </p:txBody>
      </p:sp>
      <p:pic>
        <p:nvPicPr>
          <p:cNvPr id="46" name="" descr=""/>
          <p:cNvPicPr/>
          <p:nvPr/>
        </p:nvPicPr>
        <p:blipFill>
          <a:blip r:embed="rId2"/>
          <a:srcRect l="3381" t="3389" r="0" b="0"/>
          <a:stretch/>
        </p:blipFill>
        <p:spPr>
          <a:xfrm>
            <a:off x="900000" y="1260000"/>
            <a:ext cx="6120000" cy="51238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 name="Titre 1"/>
          <p:cNvSpPr/>
          <p:nvPr/>
        </p:nvSpPr>
        <p:spPr>
          <a:xfrm>
            <a:off x="0" y="389880"/>
            <a:ext cx="7183440" cy="618120"/>
          </a:xfrm>
          <a:prstGeom prst="rect">
            <a:avLst/>
          </a:prstGeom>
          <a:noFill/>
          <a:ln w="0">
            <a:noFill/>
          </a:ln>
        </p:spPr>
        <p:style>
          <a:lnRef idx="0"/>
          <a:fillRef idx="0"/>
          <a:effectRef idx="0"/>
          <a:fontRef idx="minor"/>
        </p:style>
        <p:txBody>
          <a:bodyPr lIns="90000" rIns="90000" tIns="45000" bIns="45000" anchor="b">
            <a:normAutofit fontScale="73000"/>
          </a:bodyPr>
          <a:p>
            <a:pPr algn="ctr">
              <a:lnSpc>
                <a:spcPct val="90000"/>
              </a:lnSpc>
            </a:pPr>
            <a:r>
              <a:rPr b="1" lang="fr-FR" sz="3600" spc="-1" strike="noStrike">
                <a:solidFill>
                  <a:srgbClr val="ffffff"/>
                </a:solidFill>
                <a:latin typeface="Aptos Display"/>
                <a:ea typeface="DejaVu Sans"/>
              </a:rPr>
              <a:t>Configuration du Machine Learning</a:t>
            </a:r>
            <a:endParaRPr b="0" lang="fr-FR" sz="3600" spc="-1" strike="noStrike">
              <a:latin typeface="Arial"/>
            </a:endParaRPr>
          </a:p>
        </p:txBody>
      </p:sp>
      <p:sp>
        <p:nvSpPr>
          <p:cNvPr id="48" name="Sous-titre 2"/>
          <p:cNvSpPr/>
          <p:nvPr/>
        </p:nvSpPr>
        <p:spPr>
          <a:xfrm>
            <a:off x="654480" y="1545840"/>
            <a:ext cx="11297880" cy="1882080"/>
          </a:xfrm>
          <a:prstGeom prst="rect">
            <a:avLst/>
          </a:prstGeom>
          <a:noFill/>
          <a:ln w="0">
            <a:noFill/>
          </a:ln>
        </p:spPr>
        <p:style>
          <a:lnRef idx="0"/>
          <a:fillRef idx="0"/>
          <a:effectRef idx="0"/>
          <a:fontRef idx="minor"/>
        </p:style>
        <p:txBody>
          <a:bodyPr lIns="90000" rIns="90000" tIns="45000" bIns="45000" anchor="t">
            <a:normAutofit/>
          </a:bodyPr>
          <a:p>
            <a:pPr algn="just">
              <a:lnSpc>
                <a:spcPct val="90000"/>
              </a:lnSpc>
              <a:spcBef>
                <a:spcPts val="1001"/>
              </a:spcBef>
              <a:tabLst>
                <a:tab algn="l" pos="0"/>
              </a:tabLst>
            </a:pPr>
            <a:r>
              <a:rPr b="0" lang="fr-FR" sz="1500" spc="-1" strike="noStrike">
                <a:solidFill>
                  <a:srgbClr val="ffffff"/>
                </a:solidFill>
                <a:latin typeface="Aptos"/>
                <a:ea typeface="DejaVu Sans"/>
              </a:rPr>
              <a:t>Le dataset utilisé dans notre projet provient de Kaggle et se compose d'une variété de textes générés, provenant aussi bien d'intelligences artificielles que d'êtres humains.</a:t>
            </a:r>
            <a:endParaRPr b="0" lang="fr-FR" sz="1500" spc="-1" strike="noStrike">
              <a:latin typeface="Arial"/>
            </a:endParaRPr>
          </a:p>
          <a:p>
            <a:pPr algn="just">
              <a:lnSpc>
                <a:spcPct val="90000"/>
              </a:lnSpc>
              <a:spcBef>
                <a:spcPts val="1001"/>
              </a:spcBef>
              <a:tabLst>
                <a:tab algn="l" pos="0"/>
              </a:tabLst>
            </a:pPr>
            <a:r>
              <a:rPr b="0" lang="fr-FR" sz="1500" spc="-1" strike="noStrike">
                <a:solidFill>
                  <a:srgbClr val="ffffff"/>
                </a:solidFill>
                <a:latin typeface="Aptos"/>
                <a:ea typeface="DejaVu Sans"/>
              </a:rPr>
              <a:t>Il comprend 1000 textes en anglais, chaque entrée étant structurée avec un identifiant, un texte associé, et un entier indiquant si le texte a été généré par un être humain (0) ou par une intelligence artificielle (1).</a:t>
            </a:r>
            <a:endParaRPr b="0" lang="fr-FR" sz="1500" spc="-1" strike="noStrike">
              <a:latin typeface="Arial"/>
            </a:endParaRPr>
          </a:p>
          <a:p>
            <a:pPr algn="just">
              <a:lnSpc>
                <a:spcPct val="90000"/>
              </a:lnSpc>
              <a:spcBef>
                <a:spcPts val="1001"/>
              </a:spcBef>
              <a:tabLst>
                <a:tab algn="l" pos="0"/>
              </a:tabLst>
            </a:pPr>
            <a:r>
              <a:rPr b="0" lang="en-US" sz="1500" spc="-1" strike="noStrike">
                <a:solidFill>
                  <a:srgbClr val="ffffff"/>
                </a:solidFill>
                <a:latin typeface="Aptos"/>
                <a:ea typeface="DejaVu Sans"/>
              </a:rPr>
              <a:t>Voici un exemple d’une donnée:</a:t>
            </a:r>
            <a:endParaRPr b="0" lang="fr-FR" sz="1500" spc="-1" strike="noStrike">
              <a:latin typeface="Arial"/>
            </a:endParaRPr>
          </a:p>
        </p:txBody>
      </p:sp>
      <p:sp>
        <p:nvSpPr>
          <p:cNvPr id="49" name="Sous-titre 2"/>
          <p:cNvSpPr/>
          <p:nvPr/>
        </p:nvSpPr>
        <p:spPr>
          <a:xfrm>
            <a:off x="654480" y="4124520"/>
            <a:ext cx="8271000" cy="3045960"/>
          </a:xfrm>
          <a:prstGeom prst="rect">
            <a:avLst/>
          </a:prstGeom>
          <a:noFill/>
          <a:ln w="0">
            <a:noFill/>
          </a:ln>
        </p:spPr>
        <p:style>
          <a:lnRef idx="0"/>
          <a:fillRef idx="0"/>
          <a:effectRef idx="0"/>
          <a:fontRef idx="minor"/>
        </p:style>
        <p:txBody>
          <a:bodyPr lIns="90000" rIns="90000" tIns="45000" bIns="45000" anchor="t">
            <a:noAutofit/>
          </a:bodyPr>
          <a:p>
            <a:pPr algn="just">
              <a:lnSpc>
                <a:spcPct val="90000"/>
              </a:lnSpc>
              <a:spcBef>
                <a:spcPts val="1001"/>
              </a:spcBef>
              <a:tabLst>
                <a:tab algn="l" pos="0"/>
              </a:tabLst>
            </a:pPr>
            <a:r>
              <a:rPr b="0" lang="fr-FR" sz="1500" spc="-1" strike="noStrike">
                <a:solidFill>
                  <a:srgbClr val="ffffff"/>
                </a:solidFill>
                <a:latin typeface="Aptos"/>
                <a:ea typeface="DejaVu Sans"/>
              </a:rPr>
              <a:t>Nous avons configuré notre modèle en utilisant les paramètres suivants :</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Taille du Vocabulaire (vocab_size): 1000 - Limitant le modèle aux 1000 mots les plus fréquents pour se concentrer sur les termes les plus pertinents.</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Dimension de l'Espace d'Embedding (embedding_dim): 50 - Définissant la représentation vectorielle de chaque mot dans notre vocabulaire.</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Longueur Maximale d'une Séquence (max_sequence_length): 1500 - Fixant la limite de mots examinés par le modèle pour chaque article.</a:t>
            </a:r>
            <a:endParaRPr b="0" lang="fr-FR" sz="1500" spc="-1" strike="noStrike">
              <a:latin typeface="Arial"/>
            </a:endParaRPr>
          </a:p>
        </p:txBody>
      </p:sp>
      <p:pic>
        <p:nvPicPr>
          <p:cNvPr id="50" name="Image 16" descr=""/>
          <p:cNvPicPr/>
          <p:nvPr/>
        </p:nvPicPr>
        <p:blipFill>
          <a:blip r:embed="rId2"/>
          <a:stretch/>
        </p:blipFill>
        <p:spPr>
          <a:xfrm>
            <a:off x="738720" y="2919600"/>
            <a:ext cx="11007720" cy="496800"/>
          </a:xfrm>
          <a:prstGeom prst="rect">
            <a:avLst/>
          </a:prstGeom>
          <a:ln w="0">
            <a:noFill/>
          </a:ln>
        </p:spPr>
      </p:pic>
      <p:sp>
        <p:nvSpPr>
          <p:cNvPr id="51" name="ZoneTexte 18"/>
          <p:cNvSpPr/>
          <p:nvPr/>
        </p:nvSpPr>
        <p:spPr>
          <a:xfrm>
            <a:off x="238320" y="1079280"/>
            <a:ext cx="6096600" cy="30157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Dataset Utilisé</a:t>
            </a: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Paramètres Utilisés</a:t>
            </a:r>
            <a:endParaRPr b="0" lang="fr-FR" sz="2400" spc="-1" strike="noStrike">
              <a:latin typeface="Arial"/>
            </a:endParaRPr>
          </a:p>
        </p:txBody>
      </p:sp>
      <p:pic>
        <p:nvPicPr>
          <p:cNvPr id="52" name="Image 20" descr="Une image contenant texte, Police, capture d’écran, nombre&#10;&#10;Description générée automatiquement"/>
          <p:cNvPicPr/>
          <p:nvPr/>
        </p:nvPicPr>
        <p:blipFill>
          <a:blip r:embed="rId3"/>
          <a:stretch/>
        </p:blipFill>
        <p:spPr>
          <a:xfrm>
            <a:off x="9176040" y="4791240"/>
            <a:ext cx="2637720" cy="751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 name="Titre 1"/>
          <p:cNvSpPr/>
          <p:nvPr/>
        </p:nvSpPr>
        <p:spPr>
          <a:xfrm>
            <a:off x="238320" y="384120"/>
            <a:ext cx="7183440" cy="61812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3500" spc="-1" strike="noStrike">
                <a:solidFill>
                  <a:srgbClr val="ffffff"/>
                </a:solidFill>
                <a:latin typeface="Aptos Display"/>
                <a:ea typeface="DejaVu Sans"/>
              </a:rPr>
              <a:t>Entraînement du Modèle</a:t>
            </a:r>
            <a:endParaRPr b="0" lang="fr-FR" sz="3500" spc="-1" strike="noStrike">
              <a:latin typeface="Arial"/>
            </a:endParaRPr>
          </a:p>
        </p:txBody>
      </p:sp>
      <p:sp>
        <p:nvSpPr>
          <p:cNvPr id="54" name="Sous-titre 2"/>
          <p:cNvSpPr/>
          <p:nvPr/>
        </p:nvSpPr>
        <p:spPr>
          <a:xfrm>
            <a:off x="654480" y="1545840"/>
            <a:ext cx="11297880" cy="1882080"/>
          </a:xfrm>
          <a:prstGeom prst="rect">
            <a:avLst/>
          </a:prstGeom>
          <a:noFill/>
          <a:ln w="0">
            <a:noFill/>
          </a:ln>
        </p:spPr>
        <p:style>
          <a:lnRef idx="0"/>
          <a:fillRef idx="0"/>
          <a:effectRef idx="0"/>
          <a:fontRef idx="minor"/>
        </p:style>
      </p:sp>
      <p:sp>
        <p:nvSpPr>
          <p:cNvPr id="55" name="ZoneTexte 18"/>
          <p:cNvSpPr/>
          <p:nvPr/>
        </p:nvSpPr>
        <p:spPr>
          <a:xfrm>
            <a:off x="238320" y="1079280"/>
            <a:ext cx="6096600" cy="821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Séparation de l'Ensemble de Données</a:t>
            </a:r>
            <a:endParaRPr b="0" lang="fr-FR" sz="2400" spc="-1" strike="noStrike">
              <a:latin typeface="Arial"/>
            </a:endParaRPr>
          </a:p>
        </p:txBody>
      </p:sp>
      <p:sp>
        <p:nvSpPr>
          <p:cNvPr id="56" name="ZoneTexte 3"/>
          <p:cNvSpPr/>
          <p:nvPr/>
        </p:nvSpPr>
        <p:spPr>
          <a:xfrm>
            <a:off x="654480" y="1759680"/>
            <a:ext cx="5166720" cy="4654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500" spc="-1" strike="noStrike">
                <a:solidFill>
                  <a:srgbClr val="ffffff"/>
                </a:solidFill>
                <a:latin typeface="Aptos"/>
                <a:ea typeface="DejaVu Sans"/>
              </a:rPr>
              <a:t>Nous avons utilisé la méthode train_test_split pour diviser nos données en ensembles d'entraînement, de validation et de test.</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en-US" sz="1500" spc="-1" strike="noStrike">
                <a:solidFill>
                  <a:srgbClr val="ffffff"/>
                </a:solidFill>
                <a:latin typeface="Aptos"/>
                <a:ea typeface="DejaVu Sans"/>
              </a:rPr>
              <a:t>Répartition des données :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d'entraînement : 70%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 validation : 15%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 test : 15%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fr-FR" sz="1500" spc="-1" strike="noStrike">
                <a:solidFill>
                  <a:srgbClr val="ffffff"/>
                </a:solidFill>
                <a:latin typeface="Aptos"/>
                <a:ea typeface="DejaVu Sans"/>
              </a:rPr>
              <a:t>Pour maintenir la distribution IA/Humain de manière équilibrée dans chacun de ces ensembles, nous avons opté pour une approche de stratified split. Cette méthodologie assure que le modèle est exposé à une diversité suffisante tout en conservant une représentation juste des deux sources de texte.</a:t>
            </a:r>
            <a:endParaRPr b="0" lang="fr-FR" sz="1500" spc="-1" strike="noStrike">
              <a:latin typeface="Arial"/>
            </a:endParaRPr>
          </a:p>
        </p:txBody>
      </p:sp>
      <p:sp>
        <p:nvSpPr>
          <p:cNvPr id="57" name="ZoneTexte 8"/>
          <p:cNvSpPr/>
          <p:nvPr/>
        </p:nvSpPr>
        <p:spPr>
          <a:xfrm>
            <a:off x="6336000" y="1074600"/>
            <a:ext cx="609660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Résultats de l'Entraînement</a:t>
            </a:r>
            <a:endParaRPr b="0" lang="fr-FR" sz="2400" spc="-1" strike="noStrike">
              <a:latin typeface="Arial"/>
            </a:endParaRPr>
          </a:p>
        </p:txBody>
      </p:sp>
      <p:sp>
        <p:nvSpPr>
          <p:cNvPr id="58" name="ZoneTexte 10"/>
          <p:cNvSpPr/>
          <p:nvPr/>
        </p:nvSpPr>
        <p:spPr>
          <a:xfrm>
            <a:off x="6608520" y="1759680"/>
            <a:ext cx="6217920" cy="10026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Précision sur l'ensemble d'entraînement : ~99.02%</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Perte sur l'ensemble d'entraînement : ~0.0460</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Précision sur l'ensemble de validation : ~90.20%</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Perte sur l'ensemble de validation : ~0.3512</a:t>
            </a:r>
            <a:endParaRPr b="0" lang="fr-FR" sz="1500" spc="-1" strike="noStrike">
              <a:latin typeface="Arial"/>
            </a:endParaRPr>
          </a:p>
        </p:txBody>
      </p:sp>
      <p:sp>
        <p:nvSpPr>
          <p:cNvPr id="59" name="ZoneTexte 12"/>
          <p:cNvSpPr/>
          <p:nvPr/>
        </p:nvSpPr>
        <p:spPr>
          <a:xfrm>
            <a:off x="6608520" y="2921040"/>
            <a:ext cx="5166720" cy="3741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1500" spc="-1" strike="noStrike">
                <a:solidFill>
                  <a:srgbClr val="ffffff"/>
                </a:solidFill>
                <a:latin typeface="Aptos"/>
                <a:ea typeface="DejaVu Sans"/>
              </a:rPr>
              <a:t>Le modèle a vraiment bien appris avec notre collection de textes, atteignant une précision élevée d'environ 99.02% sur ceux qu'il avait vus auparavant. Cela signifie qu'il a bien compris les détails subtils des textes générés par des humains et des IA grâce aux paramètres spécifiques que nous avons choisis.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en-US" sz="1500" spc="-1" strike="noStrike">
                <a:solidFill>
                  <a:srgbClr val="ffffff"/>
                </a:solidFill>
                <a:latin typeface="Aptos"/>
                <a:ea typeface="DejaVu Sans"/>
              </a:rPr>
              <a:t>Cependant, il faut garder à l'esprit que ces résultats sont basés sur notre groupe de textes particulier. On se demande si le modèle maintiendra cette performance lorsque confronté à une plus grande variété de textes générés par IA. Pour le savoir, nous devons le tester sur différentes sources pour avoir une idée plus précise de sa performance globale.</a:t>
            </a:r>
            <a:endParaRPr b="0" lang="fr-FR" sz="1500" spc="-1" strike="noStrike">
              <a:latin typeface="Arial"/>
            </a:endParaRPr>
          </a:p>
        </p:txBody>
      </p:sp>
      <p:pic>
        <p:nvPicPr>
          <p:cNvPr id="60" name="Image 15" descr=""/>
          <p:cNvPicPr/>
          <p:nvPr/>
        </p:nvPicPr>
        <p:blipFill>
          <a:blip r:embed="rId2"/>
          <a:stretch/>
        </p:blipFill>
        <p:spPr>
          <a:xfrm>
            <a:off x="794520" y="3914280"/>
            <a:ext cx="4561920" cy="456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1" name="Titre 1"/>
          <p:cNvSpPr/>
          <p:nvPr/>
        </p:nvSpPr>
        <p:spPr>
          <a:xfrm>
            <a:off x="238320" y="384120"/>
            <a:ext cx="7183440" cy="61812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3500" spc="-1" strike="noStrike">
                <a:solidFill>
                  <a:srgbClr val="ffffff"/>
                </a:solidFill>
                <a:latin typeface="Aptos Display"/>
                <a:ea typeface="DejaVu Sans"/>
              </a:rPr>
              <a:t>Architecture du Projet</a:t>
            </a:r>
            <a:endParaRPr b="0" lang="fr-FR" sz="3500" spc="-1" strike="noStrike">
              <a:latin typeface="Arial"/>
            </a:endParaRPr>
          </a:p>
        </p:txBody>
      </p:sp>
      <p:sp>
        <p:nvSpPr>
          <p:cNvPr id="62" name="Sous-titre 2"/>
          <p:cNvSpPr/>
          <p:nvPr/>
        </p:nvSpPr>
        <p:spPr>
          <a:xfrm>
            <a:off x="654480" y="1545840"/>
            <a:ext cx="11297880" cy="1882080"/>
          </a:xfrm>
          <a:prstGeom prst="rect">
            <a:avLst/>
          </a:prstGeom>
          <a:noFill/>
          <a:ln w="0">
            <a:noFill/>
          </a:ln>
        </p:spPr>
        <p:style>
          <a:lnRef idx="0"/>
          <a:fillRef idx="0"/>
          <a:effectRef idx="0"/>
          <a:fontRef idx="minor"/>
        </p:style>
      </p:sp>
      <p:sp>
        <p:nvSpPr>
          <p:cNvPr id="63" name="ZoneTexte 18"/>
          <p:cNvSpPr/>
          <p:nvPr/>
        </p:nvSpPr>
        <p:spPr>
          <a:xfrm>
            <a:off x="238320" y="1079280"/>
            <a:ext cx="609660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Interface Utilisateur et API Flask</a:t>
            </a:r>
            <a:endParaRPr b="0" lang="fr-FR" sz="2400" spc="-1" strike="noStrike">
              <a:latin typeface="Arial"/>
            </a:endParaRPr>
          </a:p>
        </p:txBody>
      </p:sp>
      <p:sp>
        <p:nvSpPr>
          <p:cNvPr id="64" name="ZoneTexte 3"/>
          <p:cNvSpPr/>
          <p:nvPr/>
        </p:nvSpPr>
        <p:spPr>
          <a:xfrm>
            <a:off x="654480" y="1759680"/>
            <a:ext cx="5166720" cy="23720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Wingdings" charset="2"/>
              <a:buChar char=""/>
            </a:pPr>
            <a:r>
              <a:rPr b="0" lang="fr-FR" sz="1500" spc="-1" strike="noStrike">
                <a:solidFill>
                  <a:srgbClr val="ffffff"/>
                </a:solidFill>
                <a:latin typeface="Aptos"/>
                <a:ea typeface="DejaVu Sans"/>
              </a:rPr>
              <a:t>L'interface utilisateur a été soigneusement conçue en utilisant les langages HTML, CSS et JavaScript pour offrir une expérience facile d'interaction.</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0" lang="fr-FR" sz="1500" spc="-1" strike="noStrike">
                <a:solidFill>
                  <a:srgbClr val="ffffff"/>
                </a:solidFill>
                <a:latin typeface="Aptos"/>
                <a:ea typeface="DejaVu Sans"/>
              </a:rPr>
              <a:t>L'intégration d'une API Flask en Python ajoute une couche fonctionnelle à l'interface. Elle permet de tester les textes en les envoyant au modèle de machine learning, facilitant ainsi le processus d'analyse.</a:t>
            </a:r>
            <a:endParaRPr b="0" lang="fr-FR" sz="1500" spc="-1" strike="noStrike">
              <a:latin typeface="Arial"/>
            </a:endParaRPr>
          </a:p>
        </p:txBody>
      </p:sp>
      <p:sp>
        <p:nvSpPr>
          <p:cNvPr id="65" name="ZoneTexte 8"/>
          <p:cNvSpPr/>
          <p:nvPr/>
        </p:nvSpPr>
        <p:spPr>
          <a:xfrm>
            <a:off x="6336000" y="1074600"/>
            <a:ext cx="609660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Acheminement des Données</a:t>
            </a:r>
            <a:endParaRPr b="0" lang="fr-FR" sz="2400" spc="-1" strike="noStrike">
              <a:latin typeface="Arial"/>
            </a:endParaRPr>
          </a:p>
        </p:txBody>
      </p:sp>
      <p:sp>
        <p:nvSpPr>
          <p:cNvPr id="66" name="ZoneTexte 10"/>
          <p:cNvSpPr/>
          <p:nvPr/>
        </p:nvSpPr>
        <p:spPr>
          <a:xfrm>
            <a:off x="6608520" y="1759680"/>
            <a:ext cx="5128560" cy="2372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500" spc="-1" strike="noStrike">
                <a:solidFill>
                  <a:srgbClr val="ffffff"/>
                </a:solidFill>
                <a:latin typeface="Aptos"/>
                <a:ea typeface="DejaVu Sans"/>
              </a:rPr>
              <a:t>Les données provenant de l'interface utilisateur sont acheminées de manière transparente vers le modèle de machine learning. Cela garantit une interaction fluide entre l'utilisateur et le système d'analyse.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fr-FR" sz="1500" spc="-1" strike="noStrike">
                <a:solidFill>
                  <a:srgbClr val="ffffff"/>
                </a:solidFill>
                <a:latin typeface="Aptos"/>
                <a:ea typeface="DejaVu Sans"/>
              </a:rPr>
              <a:t>Le processus d'acheminement des données assure une transmission efficace, garantissant que les textes soumis sont traités de manière optimale pour obtenir des résultats d'analyse fiables.</a:t>
            </a:r>
            <a:endParaRPr b="0" lang="fr-FR" sz="1500" spc="-1" strike="noStrike">
              <a:latin typeface="Arial"/>
            </a:endParaRPr>
          </a:p>
        </p:txBody>
      </p:sp>
      <p:sp>
        <p:nvSpPr>
          <p:cNvPr id="67" name="Flèche : droite 1"/>
          <p:cNvSpPr/>
          <p:nvPr/>
        </p:nvSpPr>
        <p:spPr>
          <a:xfrm>
            <a:off x="4460040" y="4749120"/>
            <a:ext cx="1239840" cy="45612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Envoi du Texte</a:t>
            </a:r>
            <a:endParaRPr b="0" lang="fr-FR" sz="1800" spc="-1" strike="noStrike">
              <a:latin typeface="Arial"/>
            </a:endParaRPr>
          </a:p>
        </p:txBody>
      </p:sp>
      <p:sp>
        <p:nvSpPr>
          <p:cNvPr id="68" name="Rectangle 2"/>
          <p:cNvSpPr/>
          <p:nvPr/>
        </p:nvSpPr>
        <p:spPr>
          <a:xfrm>
            <a:off x="5812920" y="4777200"/>
            <a:ext cx="1855800" cy="1146600"/>
          </a:xfrm>
          <a:prstGeom prst="rect">
            <a:avLst/>
          </a:prstGeom>
          <a:gradFill rotWithShape="0">
            <a:gsLst>
              <a:gs pos="0">
                <a:srgbClr val="4c7591"/>
              </a:gs>
              <a:gs pos="100000">
                <a:srgbClr val="106186"/>
              </a:gs>
            </a:gsLst>
            <a:lin ang="5400000"/>
          </a:gradFill>
          <a:ln w="0">
            <a:noFill/>
          </a:ln>
          <a:effectLst>
            <a:outerShdw algn="ctr" blurRad="57240" dir="5400000" dist="1908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ptos"/>
                <a:ea typeface="DejaVu Sans"/>
              </a:rPr>
              <a:t>API Flask</a:t>
            </a:r>
            <a:endParaRPr b="0" lang="fr-FR" sz="1800" spc="-1" strike="noStrike">
              <a:latin typeface="Arial"/>
            </a:endParaRPr>
          </a:p>
          <a:p>
            <a:pPr algn="ctr">
              <a:lnSpc>
                <a:spcPct val="100000"/>
              </a:lnSpc>
            </a:pPr>
            <a:r>
              <a:rPr b="0" lang="fr-FR" sz="1800" spc="-1" strike="noStrike">
                <a:solidFill>
                  <a:srgbClr val="ffffff"/>
                </a:solidFill>
                <a:latin typeface="Aptos"/>
                <a:ea typeface="DejaVu Sans"/>
              </a:rPr>
              <a:t>Traitement du texte</a:t>
            </a:r>
            <a:endParaRPr b="0" lang="fr-FR" sz="1800" spc="-1" strike="noStrike">
              <a:latin typeface="Arial"/>
            </a:endParaRPr>
          </a:p>
        </p:txBody>
      </p:sp>
      <p:sp>
        <p:nvSpPr>
          <p:cNvPr id="69" name="Flèche : droite 4"/>
          <p:cNvSpPr/>
          <p:nvPr/>
        </p:nvSpPr>
        <p:spPr>
          <a:xfrm>
            <a:off x="7856280" y="4826880"/>
            <a:ext cx="1725120" cy="51840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Transfert des données</a:t>
            </a:r>
            <a:endParaRPr b="0" lang="fr-FR" sz="1800" spc="-1" strike="noStrike">
              <a:latin typeface="Arial"/>
            </a:endParaRPr>
          </a:p>
        </p:txBody>
      </p:sp>
      <p:sp>
        <p:nvSpPr>
          <p:cNvPr id="70" name="Rectangle 7"/>
          <p:cNvSpPr/>
          <p:nvPr/>
        </p:nvSpPr>
        <p:spPr>
          <a:xfrm>
            <a:off x="9787680" y="4824000"/>
            <a:ext cx="1799640" cy="1084320"/>
          </a:xfrm>
          <a:prstGeom prst="rect">
            <a:avLst/>
          </a:prstGeom>
          <a:gradFill rotWithShape="0">
            <a:gsLst>
              <a:gs pos="0">
                <a:srgbClr val="4c7591"/>
              </a:gs>
              <a:gs pos="100000">
                <a:srgbClr val="106186"/>
              </a:gs>
            </a:gsLst>
            <a:lin ang="5400000"/>
          </a:gradFill>
          <a:ln w="0">
            <a:noFill/>
          </a:ln>
          <a:effectLst>
            <a:outerShdw algn="ctr" blurRad="57240" dir="5400000" dist="1908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ptos"/>
                <a:ea typeface="DejaVu Sans"/>
              </a:rPr>
              <a:t>Modèle ML</a:t>
            </a:r>
            <a:endParaRPr b="0" lang="fr-FR" sz="1800" spc="-1" strike="noStrike">
              <a:latin typeface="Arial"/>
            </a:endParaRPr>
          </a:p>
          <a:p>
            <a:pPr algn="ctr">
              <a:lnSpc>
                <a:spcPct val="100000"/>
              </a:lnSpc>
            </a:pPr>
            <a:r>
              <a:rPr b="0" lang="en-US" sz="1800" spc="-1" strike="noStrike">
                <a:solidFill>
                  <a:srgbClr val="ffffff"/>
                </a:solidFill>
                <a:latin typeface="Aptos"/>
                <a:ea typeface="DejaVu Sans"/>
              </a:rPr>
              <a:t>Prédiction du modèle</a:t>
            </a:r>
            <a:endParaRPr b="0" lang="fr-FR" sz="1800" spc="-1" strike="noStrike">
              <a:latin typeface="Arial"/>
            </a:endParaRPr>
          </a:p>
        </p:txBody>
      </p:sp>
      <p:sp>
        <p:nvSpPr>
          <p:cNvPr id="71" name="ZoneTexte 11"/>
          <p:cNvSpPr/>
          <p:nvPr/>
        </p:nvSpPr>
        <p:spPr>
          <a:xfrm>
            <a:off x="0" y="3878640"/>
            <a:ext cx="50468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800" spc="-1" strike="noStrike">
                <a:solidFill>
                  <a:srgbClr val="ffffff"/>
                </a:solidFill>
                <a:latin typeface="Aptos"/>
                <a:ea typeface="DejaVu Sans"/>
              </a:rPr>
              <a:t>Texte à Analyser</a:t>
            </a:r>
            <a:endParaRPr b="0" lang="fr-FR" sz="1800" spc="-1" strike="noStrike">
              <a:latin typeface="Arial"/>
            </a:endParaRPr>
          </a:p>
        </p:txBody>
      </p:sp>
      <p:sp>
        <p:nvSpPr>
          <p:cNvPr id="72" name="Flèche : gauche 13"/>
          <p:cNvSpPr/>
          <p:nvPr/>
        </p:nvSpPr>
        <p:spPr>
          <a:xfrm>
            <a:off x="4413240" y="5411880"/>
            <a:ext cx="1211760" cy="521280"/>
          </a:xfrm>
          <a:prstGeom prst="lef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Résultat Affiché</a:t>
            </a:r>
            <a:endParaRPr b="0" lang="fr-FR" sz="1800" spc="-1" strike="noStrike">
              <a:latin typeface="Arial"/>
            </a:endParaRPr>
          </a:p>
        </p:txBody>
      </p:sp>
      <p:sp>
        <p:nvSpPr>
          <p:cNvPr id="73" name="Flèche : gauche 16"/>
          <p:cNvSpPr/>
          <p:nvPr/>
        </p:nvSpPr>
        <p:spPr>
          <a:xfrm>
            <a:off x="7856280" y="5433480"/>
            <a:ext cx="1659600" cy="537120"/>
          </a:xfrm>
          <a:prstGeom prst="lef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Flux des résultats</a:t>
            </a:r>
            <a:endParaRPr b="0" lang="fr-FR" sz="1800" spc="-1" strike="noStrike">
              <a:latin typeface="Arial"/>
            </a:endParaRPr>
          </a:p>
        </p:txBody>
      </p:sp>
      <p:pic>
        <p:nvPicPr>
          <p:cNvPr id="74" name="Picture 2" descr=""/>
          <p:cNvPicPr/>
          <p:nvPr/>
        </p:nvPicPr>
        <p:blipFill>
          <a:blip r:embed="rId2"/>
          <a:stretch/>
        </p:blipFill>
        <p:spPr>
          <a:xfrm>
            <a:off x="587880" y="4310640"/>
            <a:ext cx="3796560" cy="22474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Titre 1"/>
          <p:cNvSpPr/>
          <p:nvPr/>
        </p:nvSpPr>
        <p:spPr>
          <a:xfrm>
            <a:off x="238320" y="384120"/>
            <a:ext cx="7183440" cy="618120"/>
          </a:xfrm>
          <a:prstGeom prst="rect">
            <a:avLst/>
          </a:prstGeom>
          <a:noFill/>
          <a:ln w="0">
            <a:noFill/>
          </a:ln>
        </p:spPr>
        <p:style>
          <a:lnRef idx="0"/>
          <a:fillRef idx="0"/>
          <a:effectRef idx="0"/>
          <a:fontRef idx="minor"/>
        </p:style>
        <p:txBody>
          <a:bodyPr lIns="90000" rIns="90000" tIns="45000" bIns="45000" anchor="b">
            <a:normAutofit fontScale="68000"/>
          </a:bodyPr>
          <a:p>
            <a:pPr>
              <a:lnSpc>
                <a:spcPct val="90000"/>
              </a:lnSpc>
              <a:tabLst>
                <a:tab algn="l" pos="0"/>
              </a:tabLst>
            </a:pPr>
            <a:r>
              <a:rPr b="1" lang="en-US" sz="3500" spc="-1" strike="noStrike">
                <a:solidFill>
                  <a:srgbClr val="ffffff"/>
                </a:solidFill>
                <a:latin typeface="Aptos Display"/>
                <a:ea typeface="DejaVu Sans"/>
              </a:rPr>
              <a:t>Résultats et perspectives d’amélioration</a:t>
            </a:r>
            <a:endParaRPr b="0" lang="fr-FR" sz="3500" spc="-1" strike="noStrike">
              <a:latin typeface="Arial"/>
            </a:endParaRPr>
          </a:p>
        </p:txBody>
      </p:sp>
      <p:sp>
        <p:nvSpPr>
          <p:cNvPr id="76" name="Sous-titre 2"/>
          <p:cNvSpPr/>
          <p:nvPr/>
        </p:nvSpPr>
        <p:spPr>
          <a:xfrm>
            <a:off x="654480" y="1545840"/>
            <a:ext cx="11297880" cy="1882080"/>
          </a:xfrm>
          <a:prstGeom prst="rect">
            <a:avLst/>
          </a:prstGeom>
          <a:noFill/>
          <a:ln w="0">
            <a:noFill/>
          </a:ln>
        </p:spPr>
        <p:style>
          <a:lnRef idx="0"/>
          <a:fillRef idx="0"/>
          <a:effectRef idx="0"/>
          <a:fontRef idx="minor"/>
        </p:style>
      </p:sp>
      <p:sp>
        <p:nvSpPr>
          <p:cNvPr id="77" name="ZoneTexte 18"/>
          <p:cNvSpPr/>
          <p:nvPr/>
        </p:nvSpPr>
        <p:spPr>
          <a:xfrm>
            <a:off x="238320" y="1079280"/>
            <a:ext cx="609660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Résultats du Modèle</a:t>
            </a:r>
            <a:endParaRPr b="0" lang="fr-FR" sz="2400" spc="-1" strike="noStrike">
              <a:latin typeface="Arial"/>
            </a:endParaRPr>
          </a:p>
        </p:txBody>
      </p:sp>
      <p:sp>
        <p:nvSpPr>
          <p:cNvPr id="78" name="ZoneTexte 8"/>
          <p:cNvSpPr/>
          <p:nvPr/>
        </p:nvSpPr>
        <p:spPr>
          <a:xfrm>
            <a:off x="6336000" y="1074600"/>
            <a:ext cx="609660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Perspectives d'Amélioration</a:t>
            </a:r>
            <a:endParaRPr b="0" lang="fr-FR" sz="2400" spc="-1" strike="noStrike">
              <a:latin typeface="Arial"/>
            </a:endParaRPr>
          </a:p>
        </p:txBody>
      </p:sp>
      <p:sp>
        <p:nvSpPr>
          <p:cNvPr id="79" name="ZoneTexte 10"/>
          <p:cNvSpPr/>
          <p:nvPr/>
        </p:nvSpPr>
        <p:spPr>
          <a:xfrm>
            <a:off x="6608520" y="1964880"/>
            <a:ext cx="5128560" cy="46544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Gestion des Fautes</a:t>
            </a:r>
            <a:r>
              <a:rPr b="0" lang="fr-FR" sz="1500" spc="-1" strike="noStrike">
                <a:solidFill>
                  <a:srgbClr val="ffffff"/>
                </a:solidFill>
                <a:latin typeface="Aptos"/>
                <a:ea typeface="DejaVu Sans"/>
              </a:rPr>
              <a:t>: Explorer des techniques avancées de correction orthographique pour renforcer la précision du modèle face aux fautes linguistiques. </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Détection de Phrases Grammaticalement Incorrectes</a:t>
            </a:r>
            <a:r>
              <a:rPr b="0" lang="fr-FR" sz="1500" spc="-1" strike="noStrike">
                <a:solidFill>
                  <a:srgbClr val="ffffff"/>
                </a:solidFill>
                <a:latin typeface="Aptos"/>
                <a:ea typeface="DejaVu Sans"/>
              </a:rPr>
              <a:t>: Intégrer des mécanismes pour améliorer la capacité du modèle à détecter les phrases qui ne respectent pas les règles grammaticales.</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Expansion de la Base de Données</a:t>
            </a:r>
            <a:r>
              <a:rPr b="0" lang="fr-FR" sz="1500" spc="-1" strike="noStrike">
                <a:solidFill>
                  <a:srgbClr val="ffffff"/>
                </a:solidFill>
                <a:latin typeface="Aptos"/>
                <a:ea typeface="DejaVu Sans"/>
              </a:rPr>
              <a:t>: Élargir la base de données pour améliorer la capacité du modèle à généraliser sur une plus large gamme de textes générés par IA. </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Ouverture à d'Autres Langues</a:t>
            </a:r>
            <a:r>
              <a:rPr b="0" lang="fr-FR" sz="1500" spc="-1" strike="noStrike">
                <a:solidFill>
                  <a:srgbClr val="ffffff"/>
                </a:solidFill>
                <a:latin typeface="Aptos"/>
                <a:ea typeface="DejaVu Sans"/>
              </a:rPr>
              <a:t>: Envisager l'extension du modèle pour inclure d'autres langues. </a:t>
            </a:r>
            <a:endParaRPr b="0" lang="fr-FR" sz="1500" spc="-1" strike="noStrike">
              <a:latin typeface="Arial"/>
            </a:endParaRPr>
          </a:p>
          <a:p>
            <a:pPr algn="just">
              <a:lnSpc>
                <a:spcPct val="100000"/>
              </a:lnSpc>
            </a:pPr>
            <a:endParaRPr b="0" lang="fr-FR" sz="1500" spc="-1" strike="noStrike">
              <a:latin typeface="Arial"/>
            </a:endParaRPr>
          </a:p>
        </p:txBody>
      </p:sp>
      <p:sp>
        <p:nvSpPr>
          <p:cNvPr id="80" name="ZoneTexte 2"/>
          <p:cNvSpPr/>
          <p:nvPr/>
        </p:nvSpPr>
        <p:spPr>
          <a:xfrm>
            <a:off x="580680" y="1555560"/>
            <a:ext cx="5497560" cy="957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1500" spc="-1" strike="noStrike">
                <a:solidFill>
                  <a:srgbClr val="ffffff"/>
                </a:solidFill>
                <a:latin typeface="Aptos"/>
                <a:ea typeface="DejaVu Sans"/>
              </a:rPr>
              <a:t>Exemple IA, texte généré par ChatGPT:</a:t>
            </a:r>
            <a:endParaRPr b="0" lang="fr-FR" sz="1500" spc="-1" strike="noStrike">
              <a:latin typeface="Arial"/>
            </a:endParaRPr>
          </a:p>
          <a:p>
            <a:pPr algn="just">
              <a:lnSpc>
                <a:spcPct val="100000"/>
              </a:lnSpc>
            </a:pPr>
            <a:r>
              <a:rPr b="0" i="1" lang="en-US" sz="700" spc="-1" strike="noStrike">
                <a:solidFill>
                  <a:srgbClr val="ffffff"/>
                </a:solidFill>
                <a:latin typeface="Aptos"/>
                <a:ea typeface="DejaVu Sans"/>
              </a:rPr>
              <a:t>“</a:t>
            </a:r>
            <a:r>
              <a:rPr b="0" i="1" lang="en-US" sz="700" spc="-1" strike="noStrike">
                <a:solidFill>
                  <a:srgbClr val="ffffff"/>
                </a:solidFill>
                <a:latin typeface="Aptos"/>
                <a:ea typeface="DejaVu Sans"/>
              </a:rPr>
              <a:t>The field of computer science is an ever-evolving landscape, characterized by constant innovation and technological advancements. In this dynamic realm, professionals explore the intricacies of algorithms, data structures, and programming languages to develop efficient and robust software solutions. The pursuit of artificial intelligence and machine learning has gained prominence, with researchers delving into the realms of neural networks and deep learning algorithms. Cybersecurity stands as a critical pillar, safeguarding digital assets from malicious threats. Cloud computing has revolutionized data storage and processing, offering scalable and flexible solutions. As we navigate the digital era, the fusion of hardware and software continues to shape the future of computing, promising unprecedented possibilities.”</a:t>
            </a:r>
            <a:endParaRPr b="0" lang="fr-FR" sz="700" spc="-1" strike="noStrike">
              <a:latin typeface="Arial"/>
            </a:endParaRPr>
          </a:p>
        </p:txBody>
      </p:sp>
      <p:pic>
        <p:nvPicPr>
          <p:cNvPr id="81" name="Image 4" descr=""/>
          <p:cNvPicPr/>
          <p:nvPr/>
        </p:nvPicPr>
        <p:blipFill>
          <a:blip r:embed="rId2"/>
          <a:stretch/>
        </p:blipFill>
        <p:spPr>
          <a:xfrm>
            <a:off x="820440" y="2683440"/>
            <a:ext cx="5053320" cy="1193760"/>
          </a:xfrm>
          <a:prstGeom prst="rect">
            <a:avLst/>
          </a:prstGeom>
          <a:ln w="0">
            <a:noFill/>
          </a:ln>
        </p:spPr>
      </p:pic>
      <p:sp>
        <p:nvSpPr>
          <p:cNvPr id="82" name="ZoneTexte 9"/>
          <p:cNvSpPr/>
          <p:nvPr/>
        </p:nvSpPr>
        <p:spPr>
          <a:xfrm>
            <a:off x="580680" y="4048920"/>
            <a:ext cx="5497560" cy="14137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1500" spc="-1" strike="noStrike">
                <a:solidFill>
                  <a:srgbClr val="ffffff"/>
                </a:solidFill>
                <a:latin typeface="Aptos"/>
                <a:ea typeface="DejaVu Sans"/>
              </a:rPr>
              <a:t>Exemple Humain, rédigé par Lorenzo avec insistance sur les répétitions et les fautes linguistiques :</a:t>
            </a:r>
            <a:endParaRPr b="0" lang="fr-FR" sz="1500" spc="-1" strike="noStrike">
              <a:latin typeface="Arial"/>
            </a:endParaRPr>
          </a:p>
          <a:p>
            <a:pPr algn="just">
              <a:lnSpc>
                <a:spcPct val="100000"/>
              </a:lnSpc>
            </a:pPr>
            <a:r>
              <a:rPr b="0" lang="en-US" sz="700" spc="-1" strike="noStrike">
                <a:solidFill>
                  <a:srgbClr val="ffffff"/>
                </a:solidFill>
                <a:latin typeface="Aptos"/>
                <a:ea typeface="DejaVu Sans"/>
              </a:rPr>
              <a:t>“</a:t>
            </a:r>
            <a:r>
              <a:rPr b="0" lang="en-US" sz="700" spc="-1" strike="noStrike">
                <a:solidFill>
                  <a:srgbClr val="ffffff"/>
                </a:solidFill>
                <a:latin typeface="Aptos"/>
                <a:ea typeface="DejaVu Sans"/>
              </a:rPr>
              <a:t>The computer science stuff is always changin', ya know? Like, there's these thingies called algorithms and data stuff, and we use 'em to make computer thingamajigs work. It's all about programmin' languages and makin' softwares that do cool stuff. People are super into makin' fake smart things with artificial brains and learnin' machines. Gotta watch out for them hacker dudes, 'cause cybersecurity is like, super important. Cloud thingies store data in the sky, and it's like magic or somethin'. Computers and software team up to make the future awesome, with lotsa potential and whatchamacallits.”</a:t>
            </a:r>
            <a:endParaRPr b="0" lang="fr-FR" sz="700" spc="-1" strike="noStrike">
              <a:latin typeface="Arial"/>
            </a:endParaRPr>
          </a:p>
        </p:txBody>
      </p:sp>
      <p:pic>
        <p:nvPicPr>
          <p:cNvPr id="83" name="Image 12" descr=""/>
          <p:cNvPicPr/>
          <p:nvPr/>
        </p:nvPicPr>
        <p:blipFill>
          <a:blip r:embed="rId3"/>
          <a:stretch/>
        </p:blipFill>
        <p:spPr>
          <a:xfrm>
            <a:off x="787680" y="5279760"/>
            <a:ext cx="5053320" cy="11048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164</TotalTime>
  <Application>LibreOffice/7.2.1.2$Windows_X86_64 LibreOffice_project/87b77fad49947c1441b67c559c339af8f3517e22</Application>
  <AppVersion>15.0000</AppVersion>
  <Words>984</Words>
  <Paragraphs>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2024-01-13T14:37:47Z</dcterms:created>
  <dc:creator>KoTwiiX YT</dc:creator>
  <dc:description/>
  <dc:language>fr-FR</dc:language>
  <cp:lastModifiedBy/>
  <dcterms:modified xsi:type="dcterms:W3CDTF">2024-01-14T21:47:50Z</dcterms:modified>
  <cp:revision>5</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Grand écran</vt:lpwstr>
  </property>
  <property fmtid="{D5CDD505-2E9C-101B-9397-08002B2CF9AE}" pid="3" name="Slides">
    <vt:i4>5</vt:i4>
  </property>
</Properties>
</file>